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F98F0B-EFAC-1220-A408-0B1856516BD5}" v="274" dt="2023-12-11T00:37:43.956"/>
    <p1510:client id="{5D534033-AA0F-53E3-397C-588DA5536FB1}" v="21" dt="2023-12-09T01:23:10.493"/>
    <p1510:client id="{95316707-DD49-4685-BA9C-E601C96037E4}" v="4" dt="2023-12-09T01:18:37.4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5882" autoAdjust="0"/>
  </p:normalViewPr>
  <p:slideViewPr>
    <p:cSldViewPr snapToGrid="0">
      <p:cViewPr>
        <p:scale>
          <a:sx n="66" d="100"/>
          <a:sy n="66" d="100"/>
        </p:scale>
        <p:origin x="600" y="4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0C0C8-BAD7-2E18-7646-A5E1CCAB4D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B7C0D9-828C-E69C-1517-D0EED99696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1D5A4-B426-7A12-C067-9BB53C872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60F93-D2B6-4F16-9383-B78DFD8B0726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FCCE9-713B-4683-EB99-D3759E5C6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1B3CC5-5360-9D03-571F-271412843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3073E-E974-4DE3-A6E8-90E1EB302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273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CBEC3-2BF1-35BA-F380-DA8F578B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49FFC4-6FAD-6062-3F44-FC49A6C116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8318F-8D55-9FAC-7C71-D1F538B8C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60F93-D2B6-4F16-9383-B78DFD8B0726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023F7C-24E6-9CFD-D2C0-66A38C150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DE309-862F-A159-E7A0-DF767B10A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3073E-E974-4DE3-A6E8-90E1EB302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905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DBCED1-EE4C-D9C6-82F8-362E4B9CAF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17B26B-C332-0344-A149-7404FB20F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112F9-5378-0C78-2035-5B03FA2E4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60F93-D2B6-4F16-9383-B78DFD8B0726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20CA0-2D41-C45C-6BBA-5882CC438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D708BB-BE42-0BA4-0511-02A51CEB6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3073E-E974-4DE3-A6E8-90E1EB302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86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B5711-BE5C-1299-CE4C-5F6A70530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29A1F-F017-8C09-F682-9A431C814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4C078-5C19-CF6B-6F2D-5CC7EE66F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60F93-D2B6-4F16-9383-B78DFD8B0726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670A5C-D74B-F6F3-E3CC-6686948CE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506C29-4EE6-A080-D409-899428626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3073E-E974-4DE3-A6E8-90E1EB302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052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A5BBE-4313-A4CD-931A-990E31E98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F9286-AE70-B9DF-C608-8046BFFCCB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16D2D4-D143-E355-DE80-3F1981BE2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60F93-D2B6-4F16-9383-B78DFD8B0726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B77B4F-8A8B-88CA-7853-90406A490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6607C5-B8E7-B110-4304-AA85CDA88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3073E-E974-4DE3-A6E8-90E1EB302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216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D29EA-C944-4E1B-4417-704DF5412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ECC21-5D0F-BDD1-12DD-9E893B2B0E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AAB45B-196C-E84A-BD04-277D378FD5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9D892B-180C-D13B-F230-2D313B3DC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60F93-D2B6-4F16-9383-B78DFD8B0726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E2EBEE-6E5E-9E9F-689D-B6505960F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4F662B-E526-33F2-5BB1-F4C7A9451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3073E-E974-4DE3-A6E8-90E1EB302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56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47AFC-2807-5DBD-8FF0-D7D40A884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ABE8D1-F737-6A1C-B6ED-9C988BEA3A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F6AB04-4AFA-FF9A-1C0C-658C21EC5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9A560D-715D-27E6-B25B-FEFAF3A8B2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0B17DE-F280-4AA9-E9D2-1FDBC18BE7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B6D9BF-F325-059B-1F74-AA1B0D368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60F93-D2B6-4F16-9383-B78DFD8B0726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698F95-44FF-2019-DEBA-F3B3F8328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653F84-7F60-DCBE-58A1-F085E0DBA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3073E-E974-4DE3-A6E8-90E1EB302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740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5F46D-0237-26E7-0BDB-053522658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763290-31BC-906D-EE79-A4146E1AD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60F93-D2B6-4F16-9383-B78DFD8B0726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A95EF7-C786-5762-FC23-DF23B1EAA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4D9E9D-F554-2A77-794E-CA3917F11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3073E-E974-4DE3-A6E8-90E1EB302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823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4D8C78-9060-5E81-7B06-1F4C63A14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60F93-D2B6-4F16-9383-B78DFD8B0726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446BCF-B346-7953-7366-50E210AA0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ECF471-E0E4-1BF9-A89F-0BA515AB1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3073E-E974-4DE3-A6E8-90E1EB302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077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0E4-5AF1-EEE2-F4B4-193C891E6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2DC3E-7E3B-C45A-C206-A90490F969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C142E9-DF58-91EE-608F-B8C2013802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6084A1-815C-5878-29A9-A1DE4B04E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60F93-D2B6-4F16-9383-B78DFD8B0726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984AC-6FA3-6960-4ED5-3A47C082F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70F2B-3361-4AA8-57E7-A3E5691C7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3073E-E974-4DE3-A6E8-90E1EB302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708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27A66-1671-F15A-4B3C-F5ACE88E9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71468C-7735-345D-B8E7-9CDFDADD71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8F8C20-9224-6BEB-D439-03A293FA8E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E1C3B0-3037-BA5C-C69C-38C3306F8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60F93-D2B6-4F16-9383-B78DFD8B0726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A738D-1B98-72DF-CDDC-EADC5D196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289D7A-C841-70A4-4BC9-117F61D58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3073E-E974-4DE3-A6E8-90E1EB302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908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251514-792C-ABFB-AD2A-632BB1A62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01902B-FD5A-99A6-826A-6549E9F9D2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0BBCF-0B6C-3AFF-A9A2-D435A993CE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60F93-D2B6-4F16-9383-B78DFD8B0726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76B235-26D8-0152-29F0-B474E60186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9468D4-81B1-8F1A-E9D5-1E4C653557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13073E-E974-4DE3-A6E8-90E1EB302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89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Script de computador num ecrã">
            <a:extLst>
              <a:ext uri="{FF2B5EF4-FFF2-40B4-BE49-F238E27FC236}">
                <a16:creationId xmlns:a16="http://schemas.microsoft.com/office/drawing/2014/main" id="{9DD9B66F-9AFF-2055-2B3E-7BC41BCA26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27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ADA552-89DD-D9D9-DBCB-64C9743E7667}"/>
              </a:ext>
            </a:extLst>
          </p:cNvPr>
          <p:cNvSpPr txBox="1"/>
          <p:nvPr/>
        </p:nvSpPr>
        <p:spPr>
          <a:xfrm>
            <a:off x="477981" y="1122363"/>
            <a:ext cx="4069077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Linguagem</a:t>
            </a:r>
            <a:r>
              <a:rPr lang="en-US" sz="50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50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programação</a:t>
            </a:r>
            <a:r>
              <a:rPr lang="en-US" sz="50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do zero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FABE4C-4E05-4DBD-FF29-150F793B84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3699" y="47065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4000" b="1" dirty="0" err="1">
                <a:solidFill>
                  <a:schemeClr val="bg1"/>
                </a:solidFill>
              </a:rPr>
              <a:t>StaticPy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2007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457B80C8-A73D-61F8-C6D7-215B0C2629CB}"/>
              </a:ext>
            </a:extLst>
          </p:cNvPr>
          <p:cNvSpPr txBox="1">
            <a:spLocks/>
          </p:cNvSpPr>
          <p:nvPr/>
        </p:nvSpPr>
        <p:spPr>
          <a:xfrm>
            <a:off x="4117910" y="151346"/>
            <a:ext cx="6248400" cy="9440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5000" dirty="0">
                <a:solidFill>
                  <a:schemeClr val="bg1"/>
                </a:solidFill>
              </a:rPr>
              <a:t>- Variáveis e operações 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83B03E5-0090-84D8-12A2-D73F35835FC5}"/>
              </a:ext>
            </a:extLst>
          </p:cNvPr>
          <p:cNvSpPr txBox="1">
            <a:spLocks/>
          </p:cNvSpPr>
          <p:nvPr/>
        </p:nvSpPr>
        <p:spPr>
          <a:xfrm>
            <a:off x="-2257425" y="151346"/>
            <a:ext cx="9144000" cy="10414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8000" dirty="0">
                <a:solidFill>
                  <a:schemeClr val="bg1"/>
                </a:solidFill>
              </a:rPr>
              <a:t>Exemplos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933FE0D-C8D8-F7F0-5D8D-21ADC87A8D46}"/>
              </a:ext>
            </a:extLst>
          </p:cNvPr>
          <p:cNvSpPr txBox="1"/>
          <p:nvPr/>
        </p:nvSpPr>
        <p:spPr>
          <a:xfrm>
            <a:off x="962025" y="2777051"/>
            <a:ext cx="4953000" cy="31393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s-E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int</a:t>
            </a:r>
            <a:r>
              <a:rPr lang="es-E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x = 0</a:t>
            </a:r>
          </a:p>
          <a:p>
            <a:r>
              <a:rPr lang="es-E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var</a:t>
            </a:r>
            <a:r>
              <a:rPr lang="es-E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y = 5</a:t>
            </a:r>
          </a:p>
          <a:p>
            <a:r>
              <a:rPr lang="es-E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x += 5</a:t>
            </a:r>
          </a:p>
          <a:p>
            <a:r>
              <a:rPr lang="es-E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s-E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("x = %d", x)</a:t>
            </a:r>
          </a:p>
          <a:p>
            <a:r>
              <a:rPr lang="es-E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s-E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("y = %d", y)</a:t>
            </a:r>
          </a:p>
          <a:p>
            <a:r>
              <a:rPr lang="es-E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s-E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("x * y = %d", x * y)</a:t>
            </a:r>
          </a:p>
          <a:p>
            <a:r>
              <a:rPr lang="es-E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s-E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("x / y = %d", x / y)</a:t>
            </a:r>
          </a:p>
          <a:p>
            <a:r>
              <a:rPr lang="es-E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double</a:t>
            </a:r>
            <a:r>
              <a:rPr lang="es-E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z = 5.0</a:t>
            </a:r>
          </a:p>
          <a:p>
            <a:r>
              <a:rPr lang="es-E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s-E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("z = %</a:t>
            </a:r>
            <a:r>
              <a:rPr lang="es-E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lf</a:t>
            </a:r>
            <a:r>
              <a:rPr lang="es-E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", z)</a:t>
            </a:r>
          </a:p>
          <a:p>
            <a:r>
              <a:rPr lang="es-E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s-E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("x / z = %</a:t>
            </a:r>
            <a:r>
              <a:rPr lang="es-E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lf</a:t>
            </a:r>
            <a:r>
              <a:rPr lang="es-E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", x / z)</a:t>
            </a:r>
          </a:p>
          <a:p>
            <a:r>
              <a:rPr lang="es-E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s-E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("x % y = %d", x % y)</a:t>
            </a:r>
            <a:endParaRPr lang="en-US" dirty="0">
              <a:solidFill>
                <a:schemeClr val="bg1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C619A9F-053A-0006-022E-6542DC6CFB7B}"/>
              </a:ext>
            </a:extLst>
          </p:cNvPr>
          <p:cNvSpPr txBox="1"/>
          <p:nvPr/>
        </p:nvSpPr>
        <p:spPr>
          <a:xfrm>
            <a:off x="6276977" y="2777051"/>
            <a:ext cx="4522203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Esse código demonstra a criação de variáveis e algumas das operações aritméticas presentes na linguagem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21563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  <a14:imgEffect>
                      <a14:brightnessContrast bright="-26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457B80C8-A73D-61F8-C6D7-215B0C2629CB}"/>
              </a:ext>
            </a:extLst>
          </p:cNvPr>
          <p:cNvSpPr txBox="1">
            <a:spLocks/>
          </p:cNvSpPr>
          <p:nvPr/>
        </p:nvSpPr>
        <p:spPr>
          <a:xfrm>
            <a:off x="4117910" y="0"/>
            <a:ext cx="6248400" cy="9440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5000" dirty="0">
                <a:solidFill>
                  <a:schemeClr val="bg1"/>
                </a:solidFill>
              </a:rPr>
              <a:t>- Funções, loops e condicionais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83B03E5-0090-84D8-12A2-D73F35835FC5}"/>
              </a:ext>
            </a:extLst>
          </p:cNvPr>
          <p:cNvSpPr txBox="1">
            <a:spLocks/>
          </p:cNvSpPr>
          <p:nvPr/>
        </p:nvSpPr>
        <p:spPr>
          <a:xfrm>
            <a:off x="-2257425" y="151346"/>
            <a:ext cx="9144000" cy="10414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8000" dirty="0">
                <a:solidFill>
                  <a:schemeClr val="bg1"/>
                </a:solidFill>
              </a:rPr>
              <a:t>Exemplos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933FE0D-C8D8-F7F0-5D8D-21ADC87A8D46}"/>
              </a:ext>
            </a:extLst>
          </p:cNvPr>
          <p:cNvSpPr txBox="1"/>
          <p:nvPr/>
        </p:nvSpPr>
        <p:spPr>
          <a:xfrm>
            <a:off x="590550" y="1351342"/>
            <a:ext cx="8667750" cy="535531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# Function to calculate the square of a number</a:t>
            </a:r>
          </a:p>
          <a:p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fn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square(x: int) -&gt; int: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return x * x</a:t>
            </a:r>
          </a:p>
          <a:p>
            <a:endParaRPr lang="en-US" dirty="0">
              <a:solidFill>
                <a:schemeClr val="bg1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# Main program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var num = 5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var result = 0</a:t>
            </a:r>
          </a:p>
          <a:p>
            <a:endParaRPr lang="en-US" dirty="0">
              <a:solidFill>
                <a:schemeClr val="bg1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# For loop to calculate the sum of squares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for int 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= 0; 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&lt;= num; 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++: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if 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&gt; 0: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  result = result + square(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</a:t>
            </a:r>
          </a:p>
          <a:p>
            <a:endParaRPr lang="en-US" dirty="0">
              <a:solidFill>
                <a:schemeClr val="bg1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("The sum of squares is %d", result)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# Conditional statement to check if the result is even or odd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if result % 2 == 0: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("The sum of squares is even.")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else: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("The sum of squares is odd.")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7BD277B-B50B-8801-A0FD-D0E0D629BD24}"/>
              </a:ext>
            </a:extLst>
          </p:cNvPr>
          <p:cNvSpPr txBox="1"/>
          <p:nvPr/>
        </p:nvSpPr>
        <p:spPr>
          <a:xfrm>
            <a:off x="7905509" y="1351342"/>
            <a:ext cx="416688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Este código demonstra a criação de uma função para cálculo de potência de dois, e faz uso do for loop para somar o quadrado dos números de 1 até num, e usa condicionais para printar se a soma resultante é par ou ímpar.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2643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  <a14:imgEffect>
                      <a14:brightnessContrast bright="-26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457B80C8-A73D-61F8-C6D7-215B0C2629CB}"/>
              </a:ext>
            </a:extLst>
          </p:cNvPr>
          <p:cNvSpPr txBox="1">
            <a:spLocks/>
          </p:cNvSpPr>
          <p:nvPr/>
        </p:nvSpPr>
        <p:spPr>
          <a:xfrm>
            <a:off x="4117910" y="0"/>
            <a:ext cx="6248400" cy="9440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5000" dirty="0">
                <a:solidFill>
                  <a:schemeClr val="bg1"/>
                </a:solidFill>
              </a:rPr>
              <a:t>- </a:t>
            </a:r>
            <a:r>
              <a:rPr lang="pt-BR" sz="5000" dirty="0" err="1">
                <a:solidFill>
                  <a:schemeClr val="bg1"/>
                </a:solidFill>
              </a:rPr>
              <a:t>Built-ins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83B03E5-0090-84D8-12A2-D73F35835FC5}"/>
              </a:ext>
            </a:extLst>
          </p:cNvPr>
          <p:cNvSpPr txBox="1">
            <a:spLocks/>
          </p:cNvSpPr>
          <p:nvPr/>
        </p:nvSpPr>
        <p:spPr>
          <a:xfrm>
            <a:off x="-2257425" y="151346"/>
            <a:ext cx="9144000" cy="10414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8000" dirty="0">
                <a:solidFill>
                  <a:schemeClr val="bg1"/>
                </a:solidFill>
              </a:rPr>
              <a:t>Exemplos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933FE0D-C8D8-F7F0-5D8D-21ADC87A8D46}"/>
              </a:ext>
            </a:extLst>
          </p:cNvPr>
          <p:cNvSpPr txBox="1"/>
          <p:nvPr/>
        </p:nvSpPr>
        <p:spPr>
          <a:xfrm>
            <a:off x="359056" y="1802755"/>
            <a:ext cx="6007020" cy="42473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# Random number generation!!!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double random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for int 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= 0; 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&lt; 10; 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++: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random = rand() 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("random number is: %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lf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", random)</a:t>
            </a:r>
          </a:p>
          <a:p>
            <a:endParaRPr lang="en-US" dirty="0">
              <a:solidFill>
                <a:schemeClr val="bg1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# We can time our code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double start = time()</a:t>
            </a:r>
          </a:p>
          <a:p>
            <a:endParaRPr lang="en-US" dirty="0">
              <a:solidFill>
                <a:schemeClr val="bg1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for int 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= 0; 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&lt; 100000; 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++: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if 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% 5000 == 0: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  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("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= %d", 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</a:t>
            </a:r>
          </a:p>
          <a:p>
            <a:endParaRPr lang="en-US" dirty="0">
              <a:solidFill>
                <a:schemeClr val="bg1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double end = time()</a:t>
            </a:r>
          </a:p>
          <a:p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("Time taken: %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lf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", end - start)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DF7C4F8-9FF3-11EA-7EA9-0A531A709CAC}"/>
              </a:ext>
            </a:extLst>
          </p:cNvPr>
          <p:cNvSpPr txBox="1"/>
          <p:nvPr/>
        </p:nvSpPr>
        <p:spPr>
          <a:xfrm>
            <a:off x="8302666" y="1802755"/>
            <a:ext cx="353027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Este código demonstra o uso da função </a:t>
            </a:r>
            <a:r>
              <a:rPr lang="en-US" sz="2000" dirty="0">
                <a:solidFill>
                  <a:schemeClr val="bg1"/>
                </a:solidFill>
              </a:rPr>
              <a:t>“rand” para </a:t>
            </a:r>
            <a:r>
              <a:rPr lang="en-US" sz="2000" dirty="0" err="1">
                <a:solidFill>
                  <a:schemeClr val="bg1"/>
                </a:solidFill>
              </a:rPr>
              <a:t>criar</a:t>
            </a:r>
            <a:r>
              <a:rPr lang="en-US" sz="2000" dirty="0">
                <a:solidFill>
                  <a:schemeClr val="bg1"/>
                </a:solidFill>
              </a:rPr>
              <a:t> n</a:t>
            </a:r>
            <a:r>
              <a:rPr lang="pt-BR" sz="2000" dirty="0">
                <a:solidFill>
                  <a:schemeClr val="bg1"/>
                </a:solidFill>
              </a:rPr>
              <a:t>úmeros aleatórios e da </a:t>
            </a:r>
            <a:r>
              <a:rPr lang="en-US" sz="2000" dirty="0">
                <a:solidFill>
                  <a:schemeClr val="bg1"/>
                </a:solidFill>
              </a:rPr>
              <a:t>“time” para </a:t>
            </a:r>
            <a:r>
              <a:rPr lang="en-US" sz="2000" dirty="0" err="1">
                <a:solidFill>
                  <a:schemeClr val="bg1"/>
                </a:solidFill>
              </a:rPr>
              <a:t>pegar</a:t>
            </a:r>
            <a:r>
              <a:rPr lang="en-US" sz="2000" dirty="0">
                <a:solidFill>
                  <a:schemeClr val="bg1"/>
                </a:solidFill>
              </a:rPr>
              <a:t> o tempo </a:t>
            </a:r>
            <a:r>
              <a:rPr lang="en-US" sz="2000" dirty="0" err="1">
                <a:solidFill>
                  <a:schemeClr val="bg1"/>
                </a:solidFill>
              </a:rPr>
              <a:t>atual</a:t>
            </a:r>
            <a:r>
              <a:rPr lang="en-US" sz="2000" dirty="0">
                <a:solidFill>
                  <a:schemeClr val="bg1"/>
                </a:solidFill>
              </a:rPr>
              <a:t>, e </a:t>
            </a:r>
            <a:r>
              <a:rPr lang="en-US" sz="2000" dirty="0" err="1">
                <a:solidFill>
                  <a:schemeClr val="bg1"/>
                </a:solidFill>
              </a:rPr>
              <a:t>assim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poder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calcular</a:t>
            </a:r>
            <a:r>
              <a:rPr lang="en-US" sz="2000" dirty="0">
                <a:solidFill>
                  <a:schemeClr val="bg1"/>
                </a:solidFill>
              </a:rPr>
              <a:t> tempo de </a:t>
            </a:r>
            <a:r>
              <a:rPr lang="en-US" sz="2000" dirty="0" err="1">
                <a:solidFill>
                  <a:schemeClr val="bg1"/>
                </a:solidFill>
              </a:rPr>
              <a:t>execução</a:t>
            </a:r>
            <a:r>
              <a:rPr lang="en-US" sz="2000" dirty="0">
                <a:solidFill>
                  <a:schemeClr val="bg1"/>
                </a:solidFill>
              </a:rPr>
              <a:t> do </a:t>
            </a:r>
            <a:r>
              <a:rPr lang="en-US" sz="2000" dirty="0" err="1">
                <a:solidFill>
                  <a:schemeClr val="bg1"/>
                </a:solidFill>
              </a:rPr>
              <a:t>algoritmo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442820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  <a14:imgEffect>
                      <a14:brightnessContrast bright="-26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457B80C8-A73D-61F8-C6D7-215B0C2629CB}"/>
              </a:ext>
            </a:extLst>
          </p:cNvPr>
          <p:cNvSpPr txBox="1">
            <a:spLocks/>
          </p:cNvSpPr>
          <p:nvPr/>
        </p:nvSpPr>
        <p:spPr>
          <a:xfrm>
            <a:off x="4117910" y="0"/>
            <a:ext cx="6248400" cy="9440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5000" dirty="0">
                <a:solidFill>
                  <a:schemeClr val="bg1"/>
                </a:solidFill>
              </a:rPr>
              <a:t>- </a:t>
            </a:r>
            <a:r>
              <a:rPr lang="pt-BR" sz="5000" dirty="0" err="1">
                <a:solidFill>
                  <a:schemeClr val="bg1"/>
                </a:solidFill>
              </a:rPr>
              <a:t>Built-ins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83B03E5-0090-84D8-12A2-D73F35835FC5}"/>
              </a:ext>
            </a:extLst>
          </p:cNvPr>
          <p:cNvSpPr txBox="1">
            <a:spLocks/>
          </p:cNvSpPr>
          <p:nvPr/>
        </p:nvSpPr>
        <p:spPr>
          <a:xfrm>
            <a:off x="-2257425" y="151346"/>
            <a:ext cx="9144000" cy="10414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8000" dirty="0">
                <a:solidFill>
                  <a:schemeClr val="bg1"/>
                </a:solidFill>
              </a:rPr>
              <a:t>Exemplos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AC000BA-5C59-0B35-18CB-49D28118CA13}"/>
              </a:ext>
            </a:extLst>
          </p:cNvPr>
          <p:cNvSpPr txBox="1"/>
          <p:nvPr/>
        </p:nvSpPr>
        <p:spPr>
          <a:xfrm>
            <a:off x="625033" y="1645033"/>
            <a:ext cx="722260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solidFill>
                <a:schemeClr val="bg1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int 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x_int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= 25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double y = 3.0</a:t>
            </a:r>
          </a:p>
          <a:p>
            <a:endParaRPr lang="en-US" dirty="0">
              <a:solidFill>
                <a:schemeClr val="bg1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# Must be a double to use sqrt, pow, sin, cos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double x = 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int_to_double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x_int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double z = sqrt(x)</a:t>
            </a:r>
          </a:p>
          <a:p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("sqrt(%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lf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 = %d", x, 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double_to_int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(z)) # print as int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z = pow(x, y)</a:t>
            </a:r>
          </a:p>
          <a:p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("%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lf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^ %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lf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= %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lf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", x, y, z)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z = sin(x)</a:t>
            </a:r>
          </a:p>
          <a:p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("sin(%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lf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 = %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lf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", x, z)</a:t>
            </a:r>
          </a:p>
          <a:p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z = cos(x)</a:t>
            </a:r>
          </a:p>
          <a:p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println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("cos(%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lf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 = %</a:t>
            </a:r>
            <a:r>
              <a:rPr lang="en-US" dirty="0" err="1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lf</a:t>
            </a:r>
            <a:r>
              <a:rPr lang="en-US" dirty="0">
                <a:solidFill>
                  <a:schemeClr val="bg1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", x, z)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14A789E-8852-579B-6157-741A905E4401}"/>
              </a:ext>
            </a:extLst>
          </p:cNvPr>
          <p:cNvSpPr txBox="1"/>
          <p:nvPr/>
        </p:nvSpPr>
        <p:spPr>
          <a:xfrm>
            <a:off x="8279517" y="1645033"/>
            <a:ext cx="353027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Este código demonstra o uso de algumas funções matemáticas presentes na linguagem, como </a:t>
            </a:r>
            <a:r>
              <a:rPr lang="pt-BR" sz="2000" dirty="0" err="1">
                <a:solidFill>
                  <a:schemeClr val="bg1"/>
                </a:solidFill>
              </a:rPr>
              <a:t>sen</a:t>
            </a:r>
            <a:r>
              <a:rPr lang="pt-BR" sz="2000" dirty="0">
                <a:solidFill>
                  <a:schemeClr val="bg1"/>
                </a:solidFill>
              </a:rPr>
              <a:t>, cos, </a:t>
            </a:r>
            <a:r>
              <a:rPr lang="pt-BR" sz="2000" dirty="0" err="1">
                <a:solidFill>
                  <a:schemeClr val="bg1"/>
                </a:solidFill>
              </a:rPr>
              <a:t>sqrt</a:t>
            </a:r>
            <a:r>
              <a:rPr lang="pt-BR" sz="2000" dirty="0">
                <a:solidFill>
                  <a:schemeClr val="bg1"/>
                </a:solidFill>
              </a:rPr>
              <a:t> e </a:t>
            </a:r>
            <a:r>
              <a:rPr lang="pt-BR" sz="2000" dirty="0" err="1">
                <a:solidFill>
                  <a:schemeClr val="bg1"/>
                </a:solidFill>
              </a:rPr>
              <a:t>pow</a:t>
            </a:r>
            <a:r>
              <a:rPr lang="pt-BR" sz="2000" dirty="0">
                <a:solidFill>
                  <a:schemeClr val="bg1"/>
                </a:solidFill>
              </a:rPr>
              <a:t>. Além de funções de conversão entre tipos como a conversão de </a:t>
            </a:r>
            <a:r>
              <a:rPr lang="pt-BR" sz="2000" dirty="0" err="1">
                <a:solidFill>
                  <a:schemeClr val="bg1"/>
                </a:solidFill>
              </a:rPr>
              <a:t>double</a:t>
            </a:r>
            <a:r>
              <a:rPr lang="pt-BR" sz="2000" dirty="0">
                <a:solidFill>
                  <a:schemeClr val="bg1"/>
                </a:solidFill>
              </a:rPr>
              <a:t> para </a:t>
            </a:r>
            <a:r>
              <a:rPr lang="pt-BR" sz="2000" dirty="0" err="1">
                <a:solidFill>
                  <a:schemeClr val="bg1"/>
                </a:solidFill>
              </a:rPr>
              <a:t>int</a:t>
            </a:r>
            <a:r>
              <a:rPr lang="pt-BR" sz="2000" dirty="0">
                <a:solidFill>
                  <a:schemeClr val="bg1"/>
                </a:solidFill>
              </a:rPr>
              <a:t> e vice-versa.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707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FFFD4-B8A1-A50B-EAC9-60150BC3F0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75921"/>
            <a:ext cx="9144000" cy="2387600"/>
          </a:xfrm>
        </p:spPr>
        <p:txBody>
          <a:bodyPr anchor="ctr">
            <a:normAutofit/>
          </a:bodyPr>
          <a:lstStyle/>
          <a:p>
            <a:r>
              <a:rPr lang="pt-BR" sz="8000" dirty="0">
                <a:solidFill>
                  <a:schemeClr val="bg1"/>
                </a:solidFill>
              </a:rPr>
              <a:t>Conteúdo</a:t>
            </a:r>
            <a:endParaRPr lang="en-US" sz="8000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1F94DF9-7E85-C6C7-0797-A4968819F7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4037622"/>
              </p:ext>
            </p:extLst>
          </p:nvPr>
        </p:nvGraphicFramePr>
        <p:xfrm>
          <a:off x="480060" y="3429000"/>
          <a:ext cx="11231880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7970">
                  <a:extLst>
                    <a:ext uri="{9D8B030D-6E8A-4147-A177-3AD203B41FA5}">
                      <a16:colId xmlns:a16="http://schemas.microsoft.com/office/drawing/2014/main" val="3988636829"/>
                    </a:ext>
                  </a:extLst>
                </a:gridCol>
                <a:gridCol w="2807970">
                  <a:extLst>
                    <a:ext uri="{9D8B030D-6E8A-4147-A177-3AD203B41FA5}">
                      <a16:colId xmlns:a16="http://schemas.microsoft.com/office/drawing/2014/main" val="1374779937"/>
                    </a:ext>
                  </a:extLst>
                </a:gridCol>
                <a:gridCol w="2807970">
                  <a:extLst>
                    <a:ext uri="{9D8B030D-6E8A-4147-A177-3AD203B41FA5}">
                      <a16:colId xmlns:a16="http://schemas.microsoft.com/office/drawing/2014/main" val="152678126"/>
                    </a:ext>
                  </a:extLst>
                </a:gridCol>
                <a:gridCol w="2807970">
                  <a:extLst>
                    <a:ext uri="{9D8B030D-6E8A-4147-A177-3AD203B41FA5}">
                      <a16:colId xmlns:a16="http://schemas.microsoft.com/office/drawing/2014/main" val="2382796597"/>
                    </a:ext>
                  </a:extLst>
                </a:gridCol>
              </a:tblGrid>
              <a:tr h="18235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sz="33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3300" dirty="0"/>
                        <a:t>01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3300" dirty="0"/>
                        <a:t>Introdução</a:t>
                      </a:r>
                    </a:p>
                    <a:p>
                      <a:pPr algn="ctr"/>
                      <a:endParaRPr lang="en-US" sz="33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3300" dirty="0"/>
                        <a:t>02</a:t>
                      </a:r>
                    </a:p>
                    <a:p>
                      <a:pPr algn="ctr"/>
                      <a:r>
                        <a:rPr lang="pt-BR" sz="3300" dirty="0"/>
                        <a:t>Motivação</a:t>
                      </a:r>
                      <a:endParaRPr lang="en-US" sz="33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3300" dirty="0"/>
                        <a:t>03</a:t>
                      </a:r>
                    </a:p>
                    <a:p>
                      <a:pPr algn="ctr"/>
                      <a:r>
                        <a:rPr lang="en-US" sz="3300" dirty="0"/>
                        <a:t>Caracter</a:t>
                      </a:r>
                      <a:r>
                        <a:rPr lang="pt-BR" sz="3300" dirty="0"/>
                        <a:t>ísticas</a:t>
                      </a:r>
                      <a:endParaRPr lang="en-US" sz="33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3300" dirty="0"/>
                        <a:t>04</a:t>
                      </a:r>
                    </a:p>
                    <a:p>
                      <a:pPr algn="ctr"/>
                      <a:r>
                        <a:rPr lang="pt-BR" sz="3300" dirty="0"/>
                        <a:t>Exemplos</a:t>
                      </a:r>
                      <a:endParaRPr lang="en-US" sz="33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93847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0327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FFFD4-B8A1-A50B-EAC9-60150BC3F0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/>
          </a:bodyPr>
          <a:lstStyle/>
          <a:p>
            <a:r>
              <a:rPr lang="pt-BR" sz="8000" dirty="0">
                <a:solidFill>
                  <a:schemeClr val="bg1"/>
                </a:solidFill>
              </a:rPr>
              <a:t>Introdução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B2A55B-3DC8-1CDD-E8F2-DFF363C59B0E}"/>
              </a:ext>
            </a:extLst>
          </p:cNvPr>
          <p:cNvSpPr txBox="1"/>
          <p:nvPr/>
        </p:nvSpPr>
        <p:spPr>
          <a:xfrm>
            <a:off x="5173980" y="1643896"/>
            <a:ext cx="184404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01</a:t>
            </a:r>
            <a:endParaRPr lang="en-US" sz="11000" b="1" dirty="0">
              <a:solidFill>
                <a:schemeClr val="bg1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832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3996947-4C20-0EE7-81A4-654005F7CFB5}"/>
              </a:ext>
            </a:extLst>
          </p:cNvPr>
          <p:cNvSpPr txBox="1">
            <a:spLocks/>
          </p:cNvSpPr>
          <p:nvPr/>
        </p:nvSpPr>
        <p:spPr>
          <a:xfrm>
            <a:off x="-1844040" y="-11107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8000" dirty="0">
                <a:solidFill>
                  <a:schemeClr val="bg1"/>
                </a:solidFill>
              </a:rPr>
              <a:t>Introdução</a:t>
            </a:r>
            <a:endParaRPr lang="en-US" sz="8000" dirty="0">
              <a:solidFill>
                <a:schemeClr val="bg1"/>
              </a:solidFill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B46477C-27E7-3DBC-FBE1-09A3B54044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1434764"/>
              </p:ext>
            </p:extLst>
          </p:nvPr>
        </p:nvGraphicFramePr>
        <p:xfrm>
          <a:off x="1661160" y="2401209"/>
          <a:ext cx="8869680" cy="35728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34840">
                  <a:extLst>
                    <a:ext uri="{9D8B030D-6E8A-4147-A177-3AD203B41FA5}">
                      <a16:colId xmlns:a16="http://schemas.microsoft.com/office/drawing/2014/main" val="2646863302"/>
                    </a:ext>
                  </a:extLst>
                </a:gridCol>
                <a:gridCol w="4434840">
                  <a:extLst>
                    <a:ext uri="{9D8B030D-6E8A-4147-A177-3AD203B41FA5}">
                      <a16:colId xmlns:a16="http://schemas.microsoft.com/office/drawing/2014/main" val="1101369334"/>
                    </a:ext>
                  </a:extLst>
                </a:gridCol>
              </a:tblGrid>
              <a:tr h="3572872">
                <a:tc>
                  <a:txBody>
                    <a:bodyPr/>
                    <a:lstStyle/>
                    <a:p>
                      <a:pPr algn="ctr"/>
                      <a:r>
                        <a:rPr lang="pt-BR" sz="4000" dirty="0">
                          <a:solidFill>
                            <a:schemeClr val="bg1"/>
                          </a:solidFill>
                        </a:rPr>
                        <a:t>Ideia</a:t>
                      </a:r>
                    </a:p>
                    <a:p>
                      <a:pPr algn="ctr"/>
                      <a:r>
                        <a:rPr lang="pt-BR" sz="2000" b="0" dirty="0">
                          <a:solidFill>
                            <a:schemeClr val="bg1"/>
                          </a:solidFill>
                        </a:rPr>
                        <a:t>Desenvolver uma linguagem de programação do zero, desde a sintaxe (representada pelo EBNF) até compilador completo com Lexer, Parser, Semântico e Geração de Código, feitos com respectivamente: Flex, bison e LLVM.</a:t>
                      </a:r>
                      <a:endParaRPr lang="en-US" sz="2000" b="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4000" dirty="0">
                          <a:solidFill>
                            <a:schemeClr val="bg1"/>
                          </a:solidFill>
                        </a:rPr>
                        <a:t>Features</a:t>
                      </a:r>
                    </a:p>
                    <a:p>
                      <a:pPr algn="ctr"/>
                      <a:r>
                        <a:rPr lang="pt-BR" sz="2000" b="0" dirty="0">
                          <a:solidFill>
                            <a:schemeClr val="bg1"/>
                          </a:solidFill>
                        </a:rPr>
                        <a:t>A linguagem desenvolvida inclui variáveis, condicionais, loops, funções além de algumas funções built-in.</a:t>
                      </a:r>
                    </a:p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30672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2295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3000" contrast="2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E4F1AD0C-8B05-7114-2BD5-02BDFF486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/>
          </a:bodyPr>
          <a:lstStyle/>
          <a:p>
            <a:r>
              <a:rPr lang="pt-BR" sz="8000" dirty="0">
                <a:solidFill>
                  <a:schemeClr val="bg1"/>
                </a:solidFill>
              </a:rPr>
              <a:t>Motivação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FED394-E8C3-2448-CB95-35EAACA88EB7}"/>
              </a:ext>
            </a:extLst>
          </p:cNvPr>
          <p:cNvSpPr txBox="1"/>
          <p:nvPr/>
        </p:nvSpPr>
        <p:spPr>
          <a:xfrm>
            <a:off x="5173980" y="1643896"/>
            <a:ext cx="184404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02</a:t>
            </a:r>
            <a:endParaRPr lang="en-US" sz="11000" b="1" dirty="0">
              <a:solidFill>
                <a:schemeClr val="bg1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832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2000" contrast="15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D157B68-F13B-0521-7818-7946E84D377E}"/>
              </a:ext>
            </a:extLst>
          </p:cNvPr>
          <p:cNvSpPr txBox="1">
            <a:spLocks/>
          </p:cNvSpPr>
          <p:nvPr/>
        </p:nvSpPr>
        <p:spPr>
          <a:xfrm>
            <a:off x="-1965960" y="-101932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8000" dirty="0">
                <a:solidFill>
                  <a:schemeClr val="bg1"/>
                </a:solidFill>
              </a:rPr>
              <a:t>Motivação</a:t>
            </a:r>
            <a:endParaRPr lang="en-US" sz="8000" dirty="0">
              <a:solidFill>
                <a:schemeClr val="bg1"/>
              </a:solidFill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0BC890E-292C-D443-5FCD-7B463534C5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1615262"/>
              </p:ext>
            </p:extLst>
          </p:nvPr>
        </p:nvGraphicFramePr>
        <p:xfrm>
          <a:off x="1115942" y="2409475"/>
          <a:ext cx="1027176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35880">
                  <a:extLst>
                    <a:ext uri="{9D8B030D-6E8A-4147-A177-3AD203B41FA5}">
                      <a16:colId xmlns:a16="http://schemas.microsoft.com/office/drawing/2014/main" val="3460234826"/>
                    </a:ext>
                  </a:extLst>
                </a:gridCol>
                <a:gridCol w="5135880">
                  <a:extLst>
                    <a:ext uri="{9D8B030D-6E8A-4147-A177-3AD203B41FA5}">
                      <a16:colId xmlns:a16="http://schemas.microsoft.com/office/drawing/2014/main" val="282508752"/>
                    </a:ext>
                  </a:extLst>
                </a:gridCol>
              </a:tblGrid>
              <a:tr h="3657600">
                <a:tc>
                  <a:txBody>
                    <a:bodyPr/>
                    <a:lstStyle/>
                    <a:p>
                      <a:pPr algn="l"/>
                      <a:r>
                        <a:rPr lang="pt-BR" sz="4000" dirty="0">
                          <a:solidFill>
                            <a:schemeClr val="bg1"/>
                          </a:solidFill>
                        </a:rPr>
                        <a:t>Inspirações</a:t>
                      </a:r>
                    </a:p>
                    <a:p>
                      <a:pPr algn="l"/>
                      <a:r>
                        <a:rPr lang="pt-BR" sz="2000" dirty="0">
                          <a:solidFill>
                            <a:schemeClr val="bg1"/>
                          </a:solidFill>
                        </a:rPr>
                        <a:t>Inspirado em múltiplas linguagens: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pt-BR" sz="2600" b="1" dirty="0">
                          <a:solidFill>
                            <a:schemeClr val="bg1"/>
                          </a:solidFill>
                        </a:rPr>
                        <a:t>Python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pt-BR" sz="2600" dirty="0">
                          <a:solidFill>
                            <a:schemeClr val="bg1"/>
                          </a:solidFill>
                        </a:rPr>
                        <a:t>Rust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pt-BR" sz="2600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pt-BR" sz="2600" dirty="0">
                          <a:solidFill>
                            <a:schemeClr val="bg1"/>
                          </a:solidFill>
                        </a:rPr>
                        <a:t>C#</a:t>
                      </a:r>
                    </a:p>
                    <a:p>
                      <a:pPr algn="l"/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4000" dirty="0">
                          <a:solidFill>
                            <a:schemeClr val="bg1"/>
                          </a:solidFill>
                        </a:rPr>
                        <a:t>Objetivo</a:t>
                      </a:r>
                    </a:p>
                    <a:p>
                      <a:pPr lvl="0"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     </a:t>
                      </a:r>
                      <a:r>
                        <a:rPr lang="en-US" sz="2000" dirty="0" err="1">
                          <a:solidFill>
                            <a:schemeClr val="bg1"/>
                          </a:solidFill>
                        </a:rPr>
                        <a:t>Criar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2000" dirty="0" err="1">
                          <a:solidFill>
                            <a:schemeClr val="bg1"/>
                          </a:solidFill>
                        </a:rPr>
                        <a:t>uma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2000" dirty="0" err="1">
                          <a:solidFill>
                            <a:schemeClr val="bg1"/>
                          </a:solidFill>
                        </a:rPr>
                        <a:t>linguagem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 de alto </a:t>
                      </a:r>
                      <a:r>
                        <a:rPr lang="en-US" sz="2000" dirty="0" err="1">
                          <a:solidFill>
                            <a:schemeClr val="bg1"/>
                          </a:solidFill>
                        </a:rPr>
                        <a:t>nível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2000" dirty="0" err="1">
                          <a:solidFill>
                            <a:schemeClr val="bg1"/>
                          </a:solidFill>
                        </a:rPr>
                        <a:t>como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 o python, </a:t>
                      </a:r>
                      <a:r>
                        <a:rPr lang="en-US" sz="2000" dirty="0" err="1">
                          <a:solidFill>
                            <a:schemeClr val="bg1"/>
                          </a:solidFill>
                        </a:rPr>
                        <a:t>porém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 com </a:t>
                      </a:r>
                      <a:r>
                        <a:rPr lang="en-US" sz="2000" dirty="0" err="1">
                          <a:solidFill>
                            <a:schemeClr val="bg1"/>
                          </a:solidFill>
                        </a:rPr>
                        <a:t>tipagem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2000" dirty="0" err="1">
                          <a:solidFill>
                            <a:schemeClr val="bg1"/>
                          </a:solidFill>
                        </a:rPr>
                        <a:t>estática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 para </a:t>
                      </a:r>
                      <a:r>
                        <a:rPr lang="en-US" sz="2000" dirty="0" err="1">
                          <a:solidFill>
                            <a:schemeClr val="bg1"/>
                          </a:solidFill>
                        </a:rPr>
                        <a:t>previnir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2000" dirty="0" err="1">
                          <a:solidFill>
                            <a:schemeClr val="bg1"/>
                          </a:solidFill>
                        </a:rPr>
                        <a:t>erros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2000" dirty="0" err="1">
                          <a:solidFill>
                            <a:schemeClr val="bg1"/>
                          </a:solidFill>
                        </a:rPr>
                        <a:t>em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 runtime.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98774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5521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2000" r="-5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4743016-6C24-688E-56AB-09B920A6DDDF}"/>
              </a:ext>
            </a:extLst>
          </p:cNvPr>
          <p:cNvSpPr txBox="1">
            <a:spLocks/>
          </p:cNvSpPr>
          <p:nvPr/>
        </p:nvSpPr>
        <p:spPr>
          <a:xfrm>
            <a:off x="1524000" y="2235200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8000" dirty="0">
                <a:solidFill>
                  <a:schemeClr val="bg1"/>
                </a:solidFill>
              </a:rPr>
              <a:t>Características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B847A071-5AC9-AD1B-074A-F9FE6B43D1C5}"/>
              </a:ext>
            </a:extLst>
          </p:cNvPr>
          <p:cNvSpPr txBox="1"/>
          <p:nvPr/>
        </p:nvSpPr>
        <p:spPr>
          <a:xfrm>
            <a:off x="5173980" y="1643896"/>
            <a:ext cx="184404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03</a:t>
            </a:r>
            <a:endParaRPr lang="en-US" sz="11000" b="1" dirty="0">
              <a:solidFill>
                <a:schemeClr val="bg1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7330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  <a14:imgEffect>
                      <a14:brightnessContrast bright="-13000"/>
                    </a14:imgEffect>
                  </a14:imgLayer>
                </a14:imgProps>
              </a:ext>
            </a:extLst>
          </a:blip>
          <a:srcRect/>
          <a:stretch>
            <a:fillRect l="-52000" r="-5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C6BFC8EA-33BA-810E-C751-FB5E1EAEE9C0}"/>
              </a:ext>
            </a:extLst>
          </p:cNvPr>
          <p:cNvSpPr txBox="1">
            <a:spLocks/>
          </p:cNvSpPr>
          <p:nvPr/>
        </p:nvSpPr>
        <p:spPr>
          <a:xfrm>
            <a:off x="127518" y="1342896"/>
            <a:ext cx="3782009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3BB9D1B8-8B82-AEE1-9C25-B08CEECC136A}"/>
              </a:ext>
            </a:extLst>
          </p:cNvPr>
          <p:cNvSpPr txBox="1">
            <a:spLocks/>
          </p:cNvSpPr>
          <p:nvPr/>
        </p:nvSpPr>
        <p:spPr>
          <a:xfrm>
            <a:off x="1471126" y="350035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0A2757E7-D14D-0370-19E7-D496FECDCE15}"/>
              </a:ext>
            </a:extLst>
          </p:cNvPr>
          <p:cNvSpPr txBox="1">
            <a:spLocks/>
          </p:cNvSpPr>
          <p:nvPr/>
        </p:nvSpPr>
        <p:spPr>
          <a:xfrm>
            <a:off x="7536023" y="1350672"/>
            <a:ext cx="3782009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7B603F8-2759-3493-61A3-D1D4527E8641}"/>
              </a:ext>
            </a:extLst>
          </p:cNvPr>
          <p:cNvSpPr txBox="1">
            <a:spLocks/>
          </p:cNvSpPr>
          <p:nvPr/>
        </p:nvSpPr>
        <p:spPr>
          <a:xfrm>
            <a:off x="3831771" y="1325255"/>
            <a:ext cx="3782009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DCE9880-D114-51E2-6E06-CB3B9A5A2EA1}"/>
              </a:ext>
            </a:extLst>
          </p:cNvPr>
          <p:cNvSpPr txBox="1">
            <a:spLocks/>
          </p:cNvSpPr>
          <p:nvPr/>
        </p:nvSpPr>
        <p:spPr>
          <a:xfrm>
            <a:off x="-1186738" y="-1087762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8000" dirty="0">
                <a:solidFill>
                  <a:schemeClr val="bg1"/>
                </a:solidFill>
              </a:rPr>
              <a:t>Características</a:t>
            </a:r>
            <a:endParaRPr lang="en-US" sz="8000" dirty="0">
              <a:solidFill>
                <a:schemeClr val="bg1"/>
              </a:solidFill>
            </a:endParaRPr>
          </a:p>
        </p:txBody>
      </p:sp>
      <p:graphicFrame>
        <p:nvGraphicFramePr>
          <p:cNvPr id="13" name="Tabela 12">
            <a:extLst>
              <a:ext uri="{FF2B5EF4-FFF2-40B4-BE49-F238E27FC236}">
                <a16:creationId xmlns:a16="http://schemas.microsoft.com/office/drawing/2014/main" id="{34CD050A-236A-D471-A525-4D1839DF42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8554122"/>
              </p:ext>
            </p:extLst>
          </p:nvPr>
        </p:nvGraphicFramePr>
        <p:xfrm>
          <a:off x="1822577" y="1701880"/>
          <a:ext cx="8127999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6467812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76358382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6746296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3000" b="1" dirty="0">
                          <a:solidFill>
                            <a:schemeClr val="bg1"/>
                          </a:solidFill>
                        </a:rPr>
                        <a:t>Bloco de código</a:t>
                      </a:r>
                    </a:p>
                    <a:p>
                      <a:pPr algn="ctr"/>
                      <a:r>
                        <a:rPr lang="pt-BR" sz="1800" b="0" dirty="0">
                          <a:solidFill>
                            <a:schemeClr val="bg1"/>
                          </a:solidFill>
                        </a:rPr>
                        <a:t>Assim como no </a:t>
                      </a:r>
                      <a:r>
                        <a:rPr lang="pt-BR" sz="1800" b="0" dirty="0" err="1">
                          <a:solidFill>
                            <a:schemeClr val="bg1"/>
                          </a:solidFill>
                        </a:rPr>
                        <a:t>python</a:t>
                      </a:r>
                      <a:r>
                        <a:rPr lang="pt-BR" sz="1800" b="0" dirty="0">
                          <a:solidFill>
                            <a:schemeClr val="bg1"/>
                          </a:solidFill>
                        </a:rPr>
                        <a:t>, um bloco de código é definido por 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“:”, </a:t>
                      </a:r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seguido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 de c</a:t>
                      </a:r>
                      <a:r>
                        <a:rPr lang="pt-BR" sz="1800" b="0" dirty="0" err="1">
                          <a:solidFill>
                            <a:schemeClr val="bg1"/>
                          </a:solidFill>
                        </a:rPr>
                        <a:t>ódigo</a:t>
                      </a:r>
                      <a:r>
                        <a:rPr lang="pt-BR" sz="1800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pt-BR" sz="1800" b="0" dirty="0" err="1">
                          <a:solidFill>
                            <a:schemeClr val="bg1"/>
                          </a:solidFill>
                        </a:rPr>
                        <a:t>identado</a:t>
                      </a:r>
                      <a:r>
                        <a:rPr lang="pt-BR" sz="1800" b="0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3000" b="1" dirty="0" err="1">
                          <a:solidFill>
                            <a:schemeClr val="bg1"/>
                          </a:solidFill>
                        </a:rPr>
                        <a:t>Built-ins</a:t>
                      </a:r>
                      <a:endParaRPr lang="pt-BR" sz="3000" b="1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pt-BR" sz="1800" b="0" dirty="0">
                          <a:solidFill>
                            <a:schemeClr val="bg1"/>
                          </a:solidFill>
                        </a:rPr>
                        <a:t>Temos algumas funções presentes por padrão na linguagem, por exemplo o 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“</a:t>
                      </a:r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println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” que </a:t>
                      </a:r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funciona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como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o“printf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” do C.</a:t>
                      </a:r>
                      <a:endParaRPr lang="pt-BR" sz="1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3000" b="1" dirty="0">
                          <a:solidFill>
                            <a:schemeClr val="bg1"/>
                          </a:solidFill>
                        </a:rPr>
                        <a:t>Tipagem</a:t>
                      </a:r>
                    </a:p>
                    <a:p>
                      <a:pPr algn="ctr"/>
                      <a:r>
                        <a:rPr lang="pt-BR" sz="1800" b="0" dirty="0">
                          <a:solidFill>
                            <a:schemeClr val="bg1"/>
                          </a:solidFill>
                        </a:rPr>
                        <a:t>Em contrapartida ao </a:t>
                      </a:r>
                      <a:r>
                        <a:rPr lang="pt-BR" sz="1800" b="0" dirty="0" err="1">
                          <a:solidFill>
                            <a:schemeClr val="bg1"/>
                          </a:solidFill>
                        </a:rPr>
                        <a:t>python</a:t>
                      </a:r>
                      <a:r>
                        <a:rPr lang="pt-BR" sz="1800" b="0" dirty="0">
                          <a:solidFill>
                            <a:schemeClr val="bg1"/>
                          </a:solidFill>
                        </a:rPr>
                        <a:t>, a linguagem exige tipagem estática, porém temos a </a:t>
                      </a:r>
                      <a:r>
                        <a:rPr lang="pt-BR" sz="1800" b="0" dirty="0" err="1">
                          <a:solidFill>
                            <a:schemeClr val="bg1"/>
                          </a:solidFill>
                        </a:rPr>
                        <a:t>keyword</a:t>
                      </a:r>
                      <a:r>
                        <a:rPr lang="pt-BR" sz="1800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“var” para </a:t>
                      </a:r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inferir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 o </a:t>
                      </a:r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tipo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 da </a:t>
                      </a:r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vari</a:t>
                      </a:r>
                      <a:r>
                        <a:rPr lang="pt-BR" sz="1800" b="0" dirty="0" err="1">
                          <a:solidFill>
                            <a:schemeClr val="bg1"/>
                          </a:solidFill>
                        </a:rPr>
                        <a:t>ável</a:t>
                      </a:r>
                      <a:r>
                        <a:rPr lang="pt-BR" sz="1800" b="0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9705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3000" dirty="0">
                          <a:solidFill>
                            <a:schemeClr val="bg1"/>
                          </a:solidFill>
                        </a:rPr>
                        <a:t>Condicionais</a:t>
                      </a:r>
                    </a:p>
                    <a:p>
                      <a:pPr algn="ctr"/>
                      <a:r>
                        <a:rPr lang="pt-BR" sz="1800" b="0" dirty="0">
                          <a:solidFill>
                            <a:schemeClr val="bg1"/>
                          </a:solidFill>
                        </a:rPr>
                        <a:t>Funcionam como o </a:t>
                      </a:r>
                      <a:r>
                        <a:rPr lang="pt-BR" sz="1800" b="0" dirty="0" err="1">
                          <a:solidFill>
                            <a:schemeClr val="bg1"/>
                          </a:solidFill>
                        </a:rPr>
                        <a:t>if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/else do python, </a:t>
                      </a:r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onde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temos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 “if” </a:t>
                      </a:r>
                      <a:r>
                        <a:rPr lang="en-US" sz="1800" b="0" dirty="0" err="1">
                          <a:solidFill>
                            <a:schemeClr val="bg1"/>
                          </a:solidFill>
                        </a:rPr>
                        <a:t>seguido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</a:rPr>
                        <a:t> da express</a:t>
                      </a:r>
                      <a:r>
                        <a:rPr lang="pt-BR" sz="1800" b="0" dirty="0" err="1">
                          <a:solidFill>
                            <a:schemeClr val="bg1"/>
                          </a:solidFill>
                        </a:rPr>
                        <a:t>ão</a:t>
                      </a:r>
                      <a:r>
                        <a:rPr lang="pt-BR" sz="1800" b="0" dirty="0">
                          <a:solidFill>
                            <a:schemeClr val="bg1"/>
                          </a:solidFill>
                        </a:rPr>
                        <a:t> e bloco de código.</a:t>
                      </a:r>
                    </a:p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3000" dirty="0">
                          <a:solidFill>
                            <a:schemeClr val="bg1"/>
                          </a:solidFill>
                        </a:rPr>
                        <a:t>Loops</a:t>
                      </a:r>
                    </a:p>
                    <a:p>
                      <a:pPr algn="ctr"/>
                      <a:r>
                        <a:rPr lang="pt-BR" sz="1800" b="0" dirty="0">
                          <a:solidFill>
                            <a:schemeClr val="bg1"/>
                          </a:solidFill>
                        </a:rPr>
                        <a:t>Assim como no </a:t>
                      </a:r>
                      <a:r>
                        <a:rPr lang="pt-BR" sz="1800" b="0" dirty="0" err="1">
                          <a:solidFill>
                            <a:schemeClr val="bg1"/>
                          </a:solidFill>
                        </a:rPr>
                        <a:t>python</a:t>
                      </a:r>
                      <a:r>
                        <a:rPr lang="pt-BR" sz="1800" b="0" dirty="0">
                          <a:solidFill>
                            <a:schemeClr val="bg1"/>
                          </a:solidFill>
                        </a:rPr>
                        <a:t>, temos </a:t>
                      </a:r>
                      <a:r>
                        <a:rPr lang="pt-BR" sz="1800" b="0" dirty="0" err="1">
                          <a:solidFill>
                            <a:schemeClr val="bg1"/>
                          </a:solidFill>
                        </a:rPr>
                        <a:t>while</a:t>
                      </a:r>
                      <a:r>
                        <a:rPr lang="pt-BR" sz="1800" b="0" dirty="0">
                          <a:solidFill>
                            <a:schemeClr val="bg1"/>
                          </a:solidFill>
                        </a:rPr>
                        <a:t> e for, porém o for segue uma sintaxe semelhante à do C.</a:t>
                      </a:r>
                    </a:p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err="1">
                          <a:solidFill>
                            <a:schemeClr val="bg1"/>
                          </a:solidFill>
                        </a:rPr>
                        <a:t>Funções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Funções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seguem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 o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estilo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 do Rust.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11554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6112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4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AD37B1A-A4B8-AE41-6C3B-1C824EDFE843}"/>
              </a:ext>
            </a:extLst>
          </p:cNvPr>
          <p:cNvSpPr txBox="1">
            <a:spLocks/>
          </p:cNvSpPr>
          <p:nvPr/>
        </p:nvSpPr>
        <p:spPr>
          <a:xfrm>
            <a:off x="1524000" y="2235200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8000" dirty="0">
                <a:solidFill>
                  <a:schemeClr val="bg1"/>
                </a:solidFill>
              </a:rPr>
              <a:t>Exemplos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6AF6F568-BA60-0798-DFEF-5AC496D72064}"/>
              </a:ext>
            </a:extLst>
          </p:cNvPr>
          <p:cNvSpPr txBox="1"/>
          <p:nvPr/>
        </p:nvSpPr>
        <p:spPr>
          <a:xfrm>
            <a:off x="5173980" y="1643896"/>
            <a:ext cx="206502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04</a:t>
            </a:r>
            <a:endParaRPr lang="en-US" sz="11000" b="1" dirty="0">
              <a:solidFill>
                <a:schemeClr val="bg1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5255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838</Words>
  <Application>Microsoft Office PowerPoint</Application>
  <PresentationFormat>Widescreen</PresentationFormat>
  <Paragraphs>116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Conteúdo</vt:lpstr>
      <vt:lpstr>Introdução</vt:lpstr>
      <vt:lpstr>PowerPoint Presentation</vt:lpstr>
      <vt:lpstr>Motivação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Linguagem de programação do zero</dc:title>
  <dc:creator>Ricardo Ribeiro Rodrigues</dc:creator>
  <cp:lastModifiedBy>Ricardo Ribeiro Rodrigues</cp:lastModifiedBy>
  <cp:revision>44</cp:revision>
  <dcterms:created xsi:type="dcterms:W3CDTF">2023-12-08T18:04:50Z</dcterms:created>
  <dcterms:modified xsi:type="dcterms:W3CDTF">2023-12-11T00:37:58Z</dcterms:modified>
</cp:coreProperties>
</file>

<file path=docProps/thumbnail.jpeg>
</file>